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8" r:id="rId4"/>
    <p:sldId id="272" r:id="rId5"/>
    <p:sldId id="273" r:id="rId6"/>
    <p:sldId id="259" r:id="rId7"/>
    <p:sldId id="265" r:id="rId8"/>
    <p:sldId id="262" r:id="rId9"/>
    <p:sldId id="274" r:id="rId10"/>
    <p:sldId id="281" r:id="rId11"/>
    <p:sldId id="261" r:id="rId12"/>
    <p:sldId id="277" r:id="rId13"/>
    <p:sldId id="267" r:id="rId14"/>
    <p:sldId id="269" r:id="rId15"/>
    <p:sldId id="280" r:id="rId16"/>
    <p:sldId id="275" r:id="rId17"/>
    <p:sldId id="279" r:id="rId18"/>
    <p:sldId id="276" r:id="rId19"/>
    <p:sldId id="27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692696"/>
            <a:ext cx="4644008" cy="5040560"/>
          </a:xfrm>
        </p:spPr>
        <p:txBody>
          <a:bodyPr>
            <a:normAutofit/>
          </a:bodyPr>
          <a:lstStyle/>
          <a:p>
            <a:r>
              <a:rPr lang="ru-RU" b="1" dirty="0" smtClean="0"/>
              <a:t>ОЛЬГА МИХАЙЛОВНА КАРПОВА: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вехи научного и профессионального пути</a:t>
            </a:r>
            <a:endParaRPr lang="ru-RU" sz="4000" b="1" dirty="0"/>
          </a:p>
        </p:txBody>
      </p:sp>
      <p:pic>
        <p:nvPicPr>
          <p:cNvPr id="1026" name="Picture 2" descr="D:\Desktop\ОМК\Фото\КарповаПортрет — копия.jpg"/>
          <p:cNvPicPr>
            <a:picLocks noChangeAspect="1" noChangeArrowheads="1"/>
          </p:cNvPicPr>
          <p:nvPr/>
        </p:nvPicPr>
        <p:blipFill>
          <a:blip r:embed="rId2" cstate="print"/>
          <a:srcRect t="5333" b="8000"/>
          <a:stretch>
            <a:fillRect/>
          </a:stretch>
        </p:blipFill>
        <p:spPr bwMode="auto">
          <a:xfrm>
            <a:off x="337046" y="836712"/>
            <a:ext cx="3860337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Проекты «Свет России» и «Студенческая филармония» с 2005 г.</a:t>
            </a:r>
            <a:endParaRPr lang="ru-RU" b="1" dirty="0"/>
          </a:p>
        </p:txBody>
      </p:sp>
      <p:pic>
        <p:nvPicPr>
          <p:cNvPr id="1026" name="Picture 2" descr="F:\ОМК\Фото\IMG_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071545"/>
            <a:ext cx="2571769" cy="1928827"/>
          </a:xfrm>
          <a:prstGeom prst="rect">
            <a:avLst/>
          </a:prstGeom>
          <a:noFill/>
        </p:spPr>
      </p:pic>
      <p:pic>
        <p:nvPicPr>
          <p:cNvPr id="1027" name="Picture 3" descr="F:\ОМК\Фото\P101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2571768" cy="1928826"/>
          </a:xfrm>
          <a:prstGeom prst="rect">
            <a:avLst/>
          </a:prstGeom>
          <a:noFill/>
        </p:spPr>
      </p:pic>
      <p:pic>
        <p:nvPicPr>
          <p:cNvPr id="1028" name="Picture 4" descr="F:\ОМК\Фото\DSC03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786082" cy="2088850"/>
          </a:xfrm>
          <a:prstGeom prst="rect">
            <a:avLst/>
          </a:prstGeom>
          <a:noFill/>
        </p:spPr>
      </p:pic>
      <p:pic>
        <p:nvPicPr>
          <p:cNvPr id="1029" name="Picture 5" descr="F:\ОМК\Фото\P425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1846263" cy="2460625"/>
          </a:xfrm>
          <a:prstGeom prst="rect">
            <a:avLst/>
          </a:prstGeom>
          <a:noFill/>
        </p:spPr>
      </p:pic>
      <p:pic>
        <p:nvPicPr>
          <p:cNvPr id="1030" name="Picture 6" descr="F:\ОМК\Фото\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460" y="4071942"/>
            <a:ext cx="2715661" cy="2038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992" y="260648"/>
            <a:ext cx="815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О.М. Карпова – президент </a:t>
            </a:r>
          </a:p>
          <a:p>
            <a:pPr algn="ctr"/>
            <a:r>
              <a:rPr lang="ru-RU" b="1" dirty="0" smtClean="0"/>
              <a:t>Региональной ассоциации преподавателей английского языка </a:t>
            </a:r>
            <a:r>
              <a:rPr lang="en-US" b="1" dirty="0" smtClean="0"/>
              <a:t>IVELTA</a:t>
            </a:r>
            <a:r>
              <a:rPr lang="ru-RU" b="1" dirty="0" smtClean="0"/>
              <a:t> (с 2003 г.)</a:t>
            </a:r>
            <a:endParaRPr lang="ru-RU" b="1" dirty="0"/>
          </a:p>
        </p:txBody>
      </p:sp>
      <p:pic>
        <p:nvPicPr>
          <p:cNvPr id="5122" name="Picture 2" descr="D:\Desktop\ОМК\Фото\ОМК_демонстрация словарей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298" r="5298" b="4264"/>
          <a:stretch>
            <a:fillRect/>
          </a:stretch>
        </p:blipFill>
        <p:spPr bwMode="auto">
          <a:xfrm>
            <a:off x="323528" y="3933056"/>
            <a:ext cx="3719614" cy="2520280"/>
          </a:xfrm>
          <a:prstGeom prst="rect">
            <a:avLst/>
          </a:prstGeom>
          <a:noFill/>
        </p:spPr>
      </p:pic>
      <p:pic>
        <p:nvPicPr>
          <p:cNvPr id="5123" name="Picture 3" descr="D:\Desktop\ОМК\Фото\IVELTA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1520" y="980728"/>
            <a:ext cx="3816424" cy="2631020"/>
          </a:xfrm>
          <a:prstGeom prst="rect">
            <a:avLst/>
          </a:prstGeom>
          <a:noFill/>
        </p:spPr>
      </p:pic>
      <p:pic>
        <p:nvPicPr>
          <p:cNvPr id="5125" name="Picture 5" descr="http://ivanovo.ac.ru/upload/medialibrary/dcd/IMG_010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975" r="2686" b="10471"/>
          <a:stretch>
            <a:fillRect/>
          </a:stretch>
        </p:blipFill>
        <p:spPr bwMode="auto">
          <a:xfrm>
            <a:off x="4644008" y="980728"/>
            <a:ext cx="3744416" cy="2649895"/>
          </a:xfrm>
          <a:prstGeom prst="rect">
            <a:avLst/>
          </a:prstGeom>
          <a:noFill/>
        </p:spPr>
      </p:pic>
      <p:pic>
        <p:nvPicPr>
          <p:cNvPr id="5127" name="Picture 7" descr="D:\Desktop\ОМК\Фото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933056"/>
            <a:ext cx="379419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esktop\ОМК\Фото\Д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571612"/>
            <a:ext cx="2673297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Культурно-академические обмены с </a:t>
            </a:r>
            <a:r>
              <a:rPr lang="ru-RU" b="1" dirty="0" err="1" smtClean="0"/>
              <a:t>бизнес-колледжами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г. </a:t>
            </a:r>
            <a:r>
              <a:rPr lang="ru-RU" b="1" dirty="0" err="1" smtClean="0"/>
              <a:t>Хернинг</a:t>
            </a:r>
            <a:r>
              <a:rPr lang="ru-RU" b="1" dirty="0" smtClean="0"/>
              <a:t> и </a:t>
            </a:r>
            <a:r>
              <a:rPr lang="ru-RU" b="1" dirty="0" err="1" smtClean="0"/>
              <a:t>Виборг</a:t>
            </a:r>
            <a:r>
              <a:rPr lang="ru-RU" b="1" dirty="0" smtClean="0"/>
              <a:t>, Дания (свыше 500 студентов-участников)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esktop\ОМК\Фото\Флоренция2019\DSCN984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99525" y="1340768"/>
            <a:ext cx="2616291" cy="1962218"/>
          </a:xfrm>
          <a:prstGeom prst="rect">
            <a:avLst/>
          </a:prstGeom>
          <a:noFill/>
        </p:spPr>
      </p:pic>
      <p:pic>
        <p:nvPicPr>
          <p:cNvPr id="24580" name="Picture 4" descr="D:\Desktop\ОМК\Фото\Флоренция2019\53407618_10158202271994115_6668258742213017600_o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020" r="8472" b="8677"/>
          <a:stretch>
            <a:fillRect/>
          </a:stretch>
        </p:blipFill>
        <p:spPr bwMode="auto">
          <a:xfrm>
            <a:off x="3707904" y="4005064"/>
            <a:ext cx="3168352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Сотрудничество с Фондом </a:t>
            </a:r>
            <a:r>
              <a:rPr lang="ru-RU" b="1" dirty="0" err="1" smtClean="0"/>
              <a:t>Ромуальдо</a:t>
            </a:r>
            <a:r>
              <a:rPr lang="ru-RU" b="1" dirty="0" smtClean="0"/>
              <a:t> </a:t>
            </a:r>
            <a:r>
              <a:rPr lang="ru-RU" b="1" dirty="0" err="1" smtClean="0"/>
              <a:t>дель</a:t>
            </a:r>
            <a:r>
              <a:rPr lang="ru-RU" b="1" dirty="0" smtClean="0"/>
              <a:t> </a:t>
            </a:r>
            <a:r>
              <a:rPr lang="ru-RU" b="1" dirty="0" err="1" smtClean="0"/>
              <a:t>Бьянко</a:t>
            </a:r>
            <a:r>
              <a:rPr lang="ru-RU" b="1" dirty="0" smtClean="0"/>
              <a:t> (Флоренция, Италия) с 2008 г.</a:t>
            </a:r>
            <a:endParaRPr lang="ru-RU" b="1" dirty="0"/>
          </a:p>
        </p:txBody>
      </p:sp>
      <p:pic>
        <p:nvPicPr>
          <p:cNvPr id="24581" name="Picture 5" descr="D:\Desktop\ОМК\Фото\Флоренция2019\75418279_2591384884217924_6978391463004471296_o.jpg"/>
          <p:cNvPicPr>
            <a:picLocks noChangeAspect="1" noChangeArrowheads="1"/>
          </p:cNvPicPr>
          <p:nvPr/>
        </p:nvPicPr>
        <p:blipFill>
          <a:blip r:embed="rId4" cstate="print"/>
          <a:srcRect l="10606" t="16498" r="11621" b="12800"/>
          <a:stretch>
            <a:fillRect/>
          </a:stretch>
        </p:blipFill>
        <p:spPr bwMode="auto">
          <a:xfrm>
            <a:off x="179512" y="4005064"/>
            <a:ext cx="3384376" cy="2307529"/>
          </a:xfrm>
          <a:prstGeom prst="rect">
            <a:avLst/>
          </a:prstGeom>
          <a:noFill/>
        </p:spPr>
      </p:pic>
      <p:pic>
        <p:nvPicPr>
          <p:cNvPr id="24583" name="Picture 7" descr="D:\Desktop\ОМК\Фото\Конференция Туризм и гостеприимство\P1050481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300192" y="1412776"/>
            <a:ext cx="2496277" cy="1872208"/>
          </a:xfrm>
          <a:prstGeom prst="rect">
            <a:avLst/>
          </a:prstGeom>
          <a:noFill/>
        </p:spPr>
      </p:pic>
      <p:pic>
        <p:nvPicPr>
          <p:cNvPr id="9" name="Picture 6" descr="D:\Desktop\ОМК\Фото\Конференция Туризм и гостеприимство\DSC_0618.JPG"/>
          <p:cNvPicPr>
            <a:picLocks noChangeAspect="1" noChangeArrowheads="1"/>
          </p:cNvPicPr>
          <p:nvPr/>
        </p:nvPicPr>
        <p:blipFill>
          <a:blip r:embed="rId6" cstate="print"/>
          <a:srcRect l="3061" r="8179"/>
          <a:stretch>
            <a:fillRect/>
          </a:stretch>
        </p:blipFill>
        <p:spPr bwMode="auto">
          <a:xfrm>
            <a:off x="3347864" y="1394579"/>
            <a:ext cx="2529683" cy="1890405"/>
          </a:xfrm>
          <a:prstGeom prst="rect">
            <a:avLst/>
          </a:prstGeom>
          <a:noFill/>
        </p:spPr>
      </p:pic>
      <p:pic>
        <p:nvPicPr>
          <p:cNvPr id="24584" name="Picture 8" descr="D:\Desktop\ОМК\Фото\DSC_0039.jpg"/>
          <p:cNvPicPr>
            <a:picLocks noChangeAspect="1" noChangeArrowheads="1"/>
          </p:cNvPicPr>
          <p:nvPr/>
        </p:nvPicPr>
        <p:blipFill>
          <a:blip r:embed="rId7" cstate="print"/>
          <a:srcRect r="48980"/>
          <a:stretch>
            <a:fillRect/>
          </a:stretch>
        </p:blipFill>
        <p:spPr bwMode="auto">
          <a:xfrm>
            <a:off x="7092280" y="4005064"/>
            <a:ext cx="1728192" cy="225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Международная конференция </a:t>
            </a:r>
          </a:p>
          <a:p>
            <a:pPr algn="ctr"/>
            <a:r>
              <a:rPr lang="ru-RU" b="1" dirty="0" smtClean="0"/>
              <a:t>«Туризм и гостеприимство без границ» (Иваново-Плёс, май 2013 г.)  </a:t>
            </a:r>
            <a:endParaRPr lang="ru-RU" b="1" dirty="0"/>
          </a:p>
        </p:txBody>
      </p:sp>
      <p:pic>
        <p:nvPicPr>
          <p:cNvPr id="26626" name="Picture 2" descr="D:\Desktop\ОМК\Фото\Конференция Туризм и гостеприимство\P105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96343" cy="2320578"/>
          </a:xfrm>
          <a:prstGeom prst="rect">
            <a:avLst/>
          </a:prstGeom>
          <a:noFill/>
        </p:spPr>
      </p:pic>
      <p:pic>
        <p:nvPicPr>
          <p:cNvPr id="26627" name="Picture 3" descr="D:\Desktop\ОМК\Фото\Конференция Туризм и гостеприимство\DSC_0939.JPG"/>
          <p:cNvPicPr>
            <a:picLocks noChangeAspect="1" noChangeArrowheads="1"/>
          </p:cNvPicPr>
          <p:nvPr/>
        </p:nvPicPr>
        <p:blipFill>
          <a:blip r:embed="rId3" cstate="print"/>
          <a:srcRect r="3651" b="30454"/>
          <a:stretch>
            <a:fillRect/>
          </a:stretch>
        </p:blipFill>
        <p:spPr bwMode="auto">
          <a:xfrm>
            <a:off x="3845748" y="1196752"/>
            <a:ext cx="4806013" cy="2304256"/>
          </a:xfrm>
          <a:prstGeom prst="rect">
            <a:avLst/>
          </a:prstGeom>
          <a:noFill/>
        </p:spPr>
      </p:pic>
      <p:pic>
        <p:nvPicPr>
          <p:cNvPr id="26628" name="Picture 4" descr="D:\Desktop\ОМК\Фото\Конференция Туризм и гостеприимство\P1050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3094881" cy="2319482"/>
          </a:xfrm>
          <a:prstGeom prst="rect">
            <a:avLst/>
          </a:prstGeom>
          <a:noFill/>
        </p:spPr>
      </p:pic>
      <p:pic>
        <p:nvPicPr>
          <p:cNvPr id="26630" name="Picture 6" descr="D:\Desktop\ОМК\Фото\Конференция Туризм и гостеприимство\DSC_0702.JPG"/>
          <p:cNvPicPr>
            <a:picLocks noChangeAspect="1" noChangeArrowheads="1"/>
          </p:cNvPicPr>
          <p:nvPr/>
        </p:nvPicPr>
        <p:blipFill>
          <a:blip r:embed="rId5" cstate="print"/>
          <a:srcRect r="35812"/>
          <a:stretch>
            <a:fillRect/>
          </a:stretch>
        </p:blipFill>
        <p:spPr bwMode="auto">
          <a:xfrm>
            <a:off x="1547664" y="3933056"/>
            <a:ext cx="222196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esktop\ОМК\Сканы\Сканировать10014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422129" cy="48279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 rot="10800000" flipV="1">
            <a:off x="4572000" y="1216496"/>
            <a:ext cx="42484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Июль 2014 г. Флоренция (Италия)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Международная конференция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“</a:t>
            </a:r>
            <a:r>
              <a:rPr lang="en-US" sz="2000" b="1" dirty="0" smtClean="0"/>
              <a:t>Heritage Lexicography as </a:t>
            </a:r>
            <a:endParaRPr lang="ru-RU" sz="20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Supporting Tools for ICOMOS</a:t>
            </a:r>
            <a:r>
              <a:rPr lang="ru-RU" sz="2000" b="1" dirty="0" smtClean="0"/>
              <a:t>”,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посвященная лексикографии культурного наследия.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По инициативе проф. Карповой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при непосредственной поддержке Фонда </a:t>
            </a:r>
            <a:r>
              <a:rPr lang="ru-RU" sz="2000" b="1" dirty="0" err="1" smtClean="0"/>
              <a:t>Ромуальдо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Бьянко</a:t>
            </a:r>
            <a:r>
              <a:rPr lang="ru-RU" sz="2000" b="1" dirty="0" smtClean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была образована Европейская Ассоциация по лексикографии культурного наследия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(</a:t>
            </a:r>
            <a:r>
              <a:rPr lang="ru-RU" sz="2000" b="1" dirty="0" err="1" smtClean="0"/>
              <a:t>Heritage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Lexicography</a:t>
            </a:r>
            <a:r>
              <a:rPr lang="ru-RU" sz="2000" b="1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Сборники материалов международных конференций (2015 -2017 гг.) </a:t>
            </a:r>
          </a:p>
          <a:p>
            <a:pPr algn="ctr"/>
            <a:r>
              <a:rPr lang="ru-RU" b="1" dirty="0" smtClean="0"/>
              <a:t>под редакцией проф. О.М. Карповой</a:t>
            </a:r>
            <a:endParaRPr lang="ru-RU" b="1" dirty="0"/>
          </a:p>
        </p:txBody>
      </p:sp>
      <p:pic>
        <p:nvPicPr>
          <p:cNvPr id="7170" name="Picture 2" descr="D:\Desktop\ОМК\Сканы\Сканировать10010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580109" cy="3744416"/>
          </a:xfrm>
          <a:prstGeom prst="rect">
            <a:avLst/>
          </a:prstGeom>
          <a:noFill/>
        </p:spPr>
      </p:pic>
      <p:pic>
        <p:nvPicPr>
          <p:cNvPr id="7171" name="Picture 3" descr="D:\Desktop\ОМК\Сканы\Сканировать10009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553332" cy="3744416"/>
          </a:xfrm>
          <a:prstGeom prst="rect">
            <a:avLst/>
          </a:prstGeom>
          <a:noFill/>
        </p:spPr>
      </p:pic>
      <p:pic>
        <p:nvPicPr>
          <p:cNvPr id="7172" name="Picture 4" descr="D:\Desktop\ОМК\Сканы\Сканировать10008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08920"/>
            <a:ext cx="2592288" cy="374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ЧЛЕНСТВО В МЕЖДУНАРОДНЫХ ОРГАНИЗАЦИЯХ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Европейская ассоциации по лексикографии EURALEX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Международная ассоциация по исторической лексикографии и лексикологии 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Society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Historical</a:t>
            </a:r>
            <a:r>
              <a:rPr lang="ru-RU" dirty="0" smtClean="0"/>
              <a:t> </a:t>
            </a:r>
            <a:r>
              <a:rPr lang="ru-RU" dirty="0" err="1" smtClean="0"/>
              <a:t>Lexicography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Lexicology</a:t>
            </a:r>
            <a:r>
              <a:rPr lang="ru-RU" dirty="0" smtClean="0"/>
              <a:t>), Университет г. </a:t>
            </a:r>
            <a:r>
              <a:rPr lang="ru-RU" dirty="0" err="1" smtClean="0"/>
              <a:t>Лестер</a:t>
            </a:r>
            <a:r>
              <a:rPr lang="ru-RU" dirty="0" smtClean="0"/>
              <a:t>, Великобритания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Международная ассоциация американистов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Международный эксперт Фонда </a:t>
            </a:r>
            <a:r>
              <a:rPr lang="ru-RU" dirty="0" err="1" smtClean="0"/>
              <a:t>Ромуальдо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Бьянко</a:t>
            </a:r>
            <a:r>
              <a:rPr lang="ru-RU" dirty="0" smtClean="0"/>
              <a:t> (Флоренция, Италия)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Национальная ассоциация преподавателей английского языка в России (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Association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Teachers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English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Russia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Член Исполнительного комитета Национального общества прикладной лингвистики, председатель секции «Лексикологии и лексикографии» </a:t>
            </a:r>
            <a:r>
              <a:rPr lang="ru-RU" dirty="0" err="1" smtClean="0"/>
              <a:t>НОПриЛ</a:t>
            </a: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УМО «Лингвистика и межкультурная коммуникация»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Член редакционных коллегий научных журналов «Вестник Московского государственного областного университета» (Серия «Лингвистика»), «</a:t>
            </a:r>
            <a:r>
              <a:rPr lang="en-US" dirty="0" err="1" smtClean="0"/>
              <a:t>Respectus</a:t>
            </a:r>
            <a:r>
              <a:rPr lang="en-US" dirty="0" smtClean="0"/>
              <a:t> </a:t>
            </a:r>
            <a:r>
              <a:rPr lang="en-US" dirty="0" err="1" smtClean="0"/>
              <a:t>Philologicus</a:t>
            </a:r>
            <a:r>
              <a:rPr lang="ru-RU" dirty="0" smtClean="0"/>
              <a:t>»</a:t>
            </a:r>
            <a:r>
              <a:rPr lang="en-US" dirty="0" smtClean="0"/>
              <a:t> (</a:t>
            </a:r>
            <a:r>
              <a:rPr lang="ru-RU" dirty="0" smtClean="0"/>
              <a:t>Литва).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Признание и награды проф. О.М. Карповой</a:t>
            </a:r>
            <a:endParaRPr lang="ru-RU" sz="2400" b="1" dirty="0"/>
          </a:p>
        </p:txBody>
      </p:sp>
      <p:pic>
        <p:nvPicPr>
          <p:cNvPr id="29698" name="Picture 2" descr="D:\Desktop\ОМК\Сканы\Сканировать1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298368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1052736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Verbatium</a:t>
            </a:r>
            <a:r>
              <a:rPr lang="en-US" dirty="0" smtClean="0"/>
              <a:t> Award (1993</a:t>
            </a:r>
            <a:r>
              <a:rPr lang="ru-RU" dirty="0" smtClean="0"/>
              <a:t>,</a:t>
            </a:r>
            <a:r>
              <a:rPr lang="en-US" dirty="0" smtClean="0"/>
              <a:t> 1997) </a:t>
            </a:r>
            <a:r>
              <a:rPr lang="ru-RU" dirty="0" smtClean="0"/>
              <a:t>по линии </a:t>
            </a:r>
            <a:r>
              <a:rPr lang="ru-RU" dirty="0" err="1" smtClean="0"/>
              <a:t>ЕВРАЛЕКСа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«Женщина года-1994» согласно Американскому библиографическому институту</a:t>
            </a:r>
          </a:p>
          <a:p>
            <a:endParaRPr lang="ru-RU" dirty="0" smtClean="0"/>
          </a:p>
          <a:p>
            <a:r>
              <a:rPr lang="ru-RU" dirty="0" smtClean="0"/>
              <a:t>Биография</a:t>
            </a:r>
            <a:r>
              <a:rPr lang="en-US" dirty="0" smtClean="0"/>
              <a:t> </a:t>
            </a:r>
            <a:r>
              <a:rPr lang="ru-RU" dirty="0" smtClean="0"/>
              <a:t>О.М. Карповой включена в международный справочник «</a:t>
            </a:r>
            <a:r>
              <a:rPr lang="en-US" dirty="0" smtClean="0"/>
              <a:t>Who is who in Lexicography</a:t>
            </a:r>
            <a:r>
              <a:rPr lang="ru-RU" dirty="0" smtClean="0"/>
              <a:t>» (</a:t>
            </a:r>
            <a:r>
              <a:rPr lang="en-US" dirty="0" smtClean="0"/>
              <a:t>Exeter, </a:t>
            </a:r>
            <a:r>
              <a:rPr lang="ru-RU" dirty="0" smtClean="0"/>
              <a:t>1996)</a:t>
            </a:r>
          </a:p>
          <a:p>
            <a:endParaRPr lang="ru-RU" dirty="0" smtClean="0"/>
          </a:p>
          <a:p>
            <a:r>
              <a:rPr lang="ru-RU" dirty="0" smtClean="0"/>
              <a:t>Медаль Юджина </a:t>
            </a:r>
            <a:r>
              <a:rPr lang="ru-RU" dirty="0" err="1" smtClean="0"/>
              <a:t>Вюстера</a:t>
            </a:r>
            <a:r>
              <a:rPr lang="ru-RU" dirty="0" smtClean="0"/>
              <a:t> (ЮНЕСКО) за пропаганду российской науки за рубежом</a:t>
            </a:r>
          </a:p>
          <a:p>
            <a:endParaRPr lang="ru-RU" dirty="0" smtClean="0"/>
          </a:p>
          <a:p>
            <a:r>
              <a:rPr lang="ru-RU" dirty="0" smtClean="0"/>
              <a:t>Заслуженный работник Высшей школы РФ</a:t>
            </a:r>
          </a:p>
          <a:p>
            <a:endParaRPr lang="ru-RU" dirty="0" smtClean="0"/>
          </a:p>
          <a:p>
            <a:r>
              <a:rPr lang="ru-RU" dirty="0" smtClean="0"/>
              <a:t>Женщина года Ивановской области (2010)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esktop\ОМК\Фото\с учениками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51520" y="1772816"/>
            <a:ext cx="4115058" cy="30243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Смысл жизни – </a:t>
            </a:r>
          </a:p>
          <a:p>
            <a:pPr algn="ctr"/>
            <a:r>
              <a:rPr lang="ru-RU" sz="2800" b="1" dirty="0" smtClean="0"/>
              <a:t>передача знаний и опыта молодому поколению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7651" name="Picture 3" descr="D:\Desktop\ОМК\Фото\7.jpg"/>
          <p:cNvPicPr>
            <a:picLocks noChangeAspect="1" noChangeArrowheads="1"/>
          </p:cNvPicPr>
          <p:nvPr/>
        </p:nvPicPr>
        <p:blipFill>
          <a:blip r:embed="rId3" cstate="print"/>
          <a:srcRect l="7081" r="4413"/>
          <a:stretch>
            <a:fillRect/>
          </a:stretch>
        </p:blipFill>
        <p:spPr bwMode="auto">
          <a:xfrm>
            <a:off x="4696338" y="3284984"/>
            <a:ext cx="4126978" cy="32412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любимыми учениками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7809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молодыми учеными и коллегами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Desktop\ОМК\Сканы\Диссер_Доктор.jpg"/>
          <p:cNvPicPr>
            <a:picLocks noChangeAspect="1" noChangeArrowheads="1"/>
          </p:cNvPicPr>
          <p:nvPr/>
        </p:nvPicPr>
        <p:blipFill>
          <a:blip r:embed="rId2" cstate="print"/>
          <a:srcRect l="4124" b="3348"/>
          <a:stretch>
            <a:fillRect/>
          </a:stretch>
        </p:blipFill>
        <p:spPr bwMode="auto">
          <a:xfrm>
            <a:off x="5940152" y="548680"/>
            <a:ext cx="2699792" cy="400675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3326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1978 г. – Ленинградский государственный университет, диссертация на соискание ученой степени кандидата филологических наук по специальности 10.02.04 – германские языки: </a:t>
            </a:r>
            <a:r>
              <a:rPr lang="ru-RU" sz="1600" b="1" i="1" dirty="0" smtClean="0"/>
              <a:t>Историко-типологическое исследование словарей языка английских и американских писателей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1991 г. – Ленинградский государственный университет, диссертация на соискание ученой степени доктора филологических наук по специальности 10.02.04 – германские языки: </a:t>
            </a:r>
            <a:r>
              <a:rPr lang="ru-RU" sz="1600" b="1" i="1" dirty="0" smtClean="0"/>
              <a:t>Шекспировская лексикография. Топология. Становление. Проблемы.</a:t>
            </a:r>
            <a:endParaRPr lang="ru-RU" sz="1600" b="1" dirty="0"/>
          </a:p>
        </p:txBody>
      </p:sp>
      <p:pic>
        <p:nvPicPr>
          <p:cNvPr id="2054" name="Picture 6" descr="D:\Desktop\ОМК\Сканы\Диссер_Кан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285291" cy="3600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6" name="Picture 8" descr="http://images.myshared.ru/27/1301887/slide_1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57644" t="34020" r="14006" b="25661"/>
          <a:stretch>
            <a:fillRect/>
          </a:stretch>
        </p:blipFill>
        <p:spPr bwMode="auto">
          <a:xfrm>
            <a:off x="3131840" y="2132855"/>
            <a:ext cx="2376264" cy="253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5667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22920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С юбилеем, </a:t>
            </a:r>
          </a:p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дорогая Ольга Михайловна!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esktop\ОМК\Фото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5278437" cy="3535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О.М. Карпова – заведующая кафедрой </a:t>
            </a:r>
          </a:p>
          <a:p>
            <a:pPr algn="ctr"/>
            <a:r>
              <a:rPr lang="ru-RU" sz="2000" b="1" dirty="0" smtClean="0"/>
              <a:t>английской филологии ИвГУ </a:t>
            </a:r>
          </a:p>
          <a:p>
            <a:pPr algn="ctr"/>
            <a:r>
              <a:rPr lang="ru-RU" sz="2000" b="1" dirty="0" smtClean="0"/>
              <a:t>(1991 – август 2020)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04664"/>
            <a:ext cx="3491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Постоянное развитие научно-методической базы кафедры, расширение сети профессиональных контактов с крупнейшими российскими вузами и ведущими зарубежными филологическими центрами.</a:t>
            </a:r>
          </a:p>
          <a:p>
            <a:endParaRPr lang="ru-RU" sz="1000" dirty="0" smtClean="0"/>
          </a:p>
          <a:p>
            <a:r>
              <a:rPr lang="ru-RU" sz="1600" dirty="0" smtClean="0"/>
              <a:t>Аспирантура по направлению «Германские языки» с 1995 г.</a:t>
            </a:r>
          </a:p>
          <a:p>
            <a:endParaRPr lang="ru-RU" sz="1000" dirty="0" smtClean="0"/>
          </a:p>
          <a:p>
            <a:r>
              <a:rPr lang="ru-RU" sz="1600" dirty="0" smtClean="0"/>
              <a:t>Совет по защите докторских диссертаций ДМ 212.062.06 по специальности 10.02.04 – германские языки и 10.02.01 – русский язык.</a:t>
            </a:r>
          </a:p>
          <a:p>
            <a:endParaRPr lang="ru-RU" sz="1000" dirty="0" smtClean="0"/>
          </a:p>
          <a:p>
            <a:r>
              <a:rPr lang="ru-RU" sz="1600" dirty="0" smtClean="0"/>
              <a:t>Дополнительная образовательная программа «Переводчик в сфере профессиональной коммуникации»    с 1998 г.</a:t>
            </a:r>
          </a:p>
          <a:p>
            <a:endParaRPr lang="ru-RU" sz="1000" dirty="0" smtClean="0"/>
          </a:p>
          <a:p>
            <a:r>
              <a:rPr lang="ru-RU" sz="1600" dirty="0" smtClean="0"/>
              <a:t>Магистратура     по направлению 45.04.01 «Филология» («Зарубежная филология») с 2011 г.</a:t>
            </a:r>
          </a:p>
          <a:p>
            <a:endParaRPr lang="ru-RU" sz="1000" dirty="0" smtClean="0"/>
          </a:p>
          <a:p>
            <a:r>
              <a:rPr lang="ru-RU" sz="1600" dirty="0" smtClean="0"/>
              <a:t>Традиции кафедры –«Шекспировские чтения», «Молодая наука» и др.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Совместные проекты с издательством </a:t>
            </a:r>
            <a:r>
              <a:rPr lang="en-US" sz="2400" b="1" dirty="0" smtClean="0"/>
              <a:t>HarperCollins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(г. Глазго, Великобритания)</a:t>
            </a:r>
            <a:endParaRPr lang="ru-RU" sz="2400" b="1" dirty="0"/>
          </a:p>
        </p:txBody>
      </p:sp>
      <p:pic>
        <p:nvPicPr>
          <p:cNvPr id="10241" name="Picture 1" descr="D:\Desktop\ОМК\Фото\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796" r="4850" b="5337"/>
          <a:stretch>
            <a:fillRect/>
          </a:stretch>
        </p:blipFill>
        <p:spPr bwMode="auto">
          <a:xfrm>
            <a:off x="251520" y="1484784"/>
            <a:ext cx="4680520" cy="3456384"/>
          </a:xfrm>
          <a:prstGeom prst="rect">
            <a:avLst/>
          </a:prstGeom>
          <a:noFill/>
        </p:spPr>
      </p:pic>
      <p:pic>
        <p:nvPicPr>
          <p:cNvPr id="10242" name="Picture 2" descr="D:\Desktop\ОМК\Фото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3465513" cy="42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Участие в международных конференциях (Великобритания, Дания, Италия, Норвегия, США, Франция, Финляндия, Ирландия, Австрия и др.) </a:t>
            </a:r>
            <a:endParaRPr lang="ru-RU" b="1" dirty="0"/>
          </a:p>
        </p:txBody>
      </p:sp>
      <p:pic>
        <p:nvPicPr>
          <p:cNvPr id="25602" name="Picture 2" descr="D:\Desktop\ОМК\Фото\Международные конференции\P6040830.JPG"/>
          <p:cNvPicPr>
            <a:picLocks noChangeAspect="1" noChangeArrowheads="1"/>
          </p:cNvPicPr>
          <p:nvPr/>
        </p:nvPicPr>
        <p:blipFill>
          <a:blip r:embed="rId2" cstate="print"/>
          <a:srcRect l="2910" t="13581" r="22882" b="10756"/>
          <a:stretch>
            <a:fillRect/>
          </a:stretch>
        </p:blipFill>
        <p:spPr bwMode="auto">
          <a:xfrm>
            <a:off x="755576" y="1196752"/>
            <a:ext cx="3024336" cy="2312728"/>
          </a:xfrm>
          <a:prstGeom prst="rect">
            <a:avLst/>
          </a:prstGeom>
          <a:noFill/>
        </p:spPr>
      </p:pic>
      <p:pic>
        <p:nvPicPr>
          <p:cNvPr id="25604" name="Picture 4" descr="D:\Desktop\ОМК\Фото\Международные конференции\P605084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916150" y="3861048"/>
            <a:ext cx="2976330" cy="2232248"/>
          </a:xfrm>
          <a:prstGeom prst="rect">
            <a:avLst/>
          </a:prstGeom>
          <a:noFill/>
        </p:spPr>
      </p:pic>
      <p:pic>
        <p:nvPicPr>
          <p:cNvPr id="25605" name="Picture 5" descr="D:\Desktop\ОМК\Фото\Международные конференции\P1060835.JPG"/>
          <p:cNvPicPr>
            <a:picLocks noChangeAspect="1" noChangeArrowheads="1"/>
          </p:cNvPicPr>
          <p:nvPr/>
        </p:nvPicPr>
        <p:blipFill>
          <a:blip r:embed="rId4" cstate="print"/>
          <a:srcRect l="15847" t="10564" r="9665" b="8442"/>
          <a:stretch>
            <a:fillRect/>
          </a:stretch>
        </p:blipFill>
        <p:spPr bwMode="auto">
          <a:xfrm>
            <a:off x="179512" y="3861048"/>
            <a:ext cx="2736304" cy="2231467"/>
          </a:xfrm>
          <a:prstGeom prst="rect">
            <a:avLst/>
          </a:prstGeom>
          <a:noFill/>
        </p:spPr>
      </p:pic>
      <p:pic>
        <p:nvPicPr>
          <p:cNvPr id="25606" name="Picture 6" descr="D:\Desktop\ОМК\Фото\Международные конференции\P1060813.JPG"/>
          <p:cNvPicPr>
            <a:picLocks noChangeAspect="1" noChangeArrowheads="1"/>
          </p:cNvPicPr>
          <p:nvPr/>
        </p:nvPicPr>
        <p:blipFill>
          <a:blip r:embed="rId5" cstate="print"/>
          <a:srcRect l="8601" t="8601" r="11841"/>
          <a:stretch>
            <a:fillRect/>
          </a:stretch>
        </p:blipFill>
        <p:spPr bwMode="auto">
          <a:xfrm>
            <a:off x="3131840" y="3861048"/>
            <a:ext cx="2592288" cy="2233574"/>
          </a:xfrm>
          <a:prstGeom prst="rect">
            <a:avLst/>
          </a:prstGeom>
          <a:noFill/>
        </p:spPr>
      </p:pic>
      <p:pic>
        <p:nvPicPr>
          <p:cNvPr id="25607" name="Picture 7" descr="D:\Desktop\ОМК\Фото\Международные конференции\P1060922.JPG"/>
          <p:cNvPicPr>
            <a:picLocks noChangeAspect="1" noChangeArrowheads="1"/>
          </p:cNvPicPr>
          <p:nvPr/>
        </p:nvPicPr>
        <p:blipFill>
          <a:blip r:embed="rId6" cstate="print"/>
          <a:srcRect l="13922" b="30813"/>
          <a:stretch>
            <a:fillRect/>
          </a:stretch>
        </p:blipFill>
        <p:spPr bwMode="auto">
          <a:xfrm>
            <a:off x="4572000" y="1268760"/>
            <a:ext cx="382244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1995 – 2013 гг.,  Иваново, ИвГУ</a:t>
            </a:r>
          </a:p>
          <a:p>
            <a:pPr algn="ctr"/>
            <a:r>
              <a:rPr lang="ru-RU" b="1" dirty="0" smtClean="0"/>
              <a:t>Международные школы-семинары по лексикографии</a:t>
            </a:r>
            <a:endParaRPr lang="ru-RU" b="1" dirty="0"/>
          </a:p>
        </p:txBody>
      </p:sp>
      <p:pic>
        <p:nvPicPr>
          <p:cNvPr id="3075" name="Picture 3" descr="D:\Desktop\ОМК\Фото\9школа-семинар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9" y="4499149"/>
            <a:ext cx="2592288" cy="1738163"/>
          </a:xfrm>
          <a:prstGeom prst="rect">
            <a:avLst/>
          </a:prstGeom>
          <a:noFill/>
        </p:spPr>
      </p:pic>
      <p:pic>
        <p:nvPicPr>
          <p:cNvPr id="3076" name="Picture 4" descr="D:\Desktop\ОМК\Фото\9школа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83568" y="1628800"/>
            <a:ext cx="2549218" cy="1728192"/>
          </a:xfrm>
          <a:prstGeom prst="rect">
            <a:avLst/>
          </a:prstGeom>
          <a:noFill/>
        </p:spPr>
      </p:pic>
      <p:pic>
        <p:nvPicPr>
          <p:cNvPr id="3077" name="Picture 5" descr="D:\Desktop\ОМК\Фото\5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372200" y="4437112"/>
            <a:ext cx="2440089" cy="1728192"/>
          </a:xfrm>
          <a:prstGeom prst="rect">
            <a:avLst/>
          </a:prstGeom>
          <a:noFill/>
        </p:spPr>
      </p:pic>
      <p:pic>
        <p:nvPicPr>
          <p:cNvPr id="3078" name="Picture 6" descr="D:\Desktop\ОМК\Фото\КенХейсли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347864" y="4437112"/>
            <a:ext cx="2638425" cy="1774032"/>
          </a:xfrm>
          <a:prstGeom prst="rect">
            <a:avLst/>
          </a:prstGeom>
          <a:noFill/>
        </p:spPr>
      </p:pic>
      <p:pic>
        <p:nvPicPr>
          <p:cNvPr id="3079" name="Picture 7" descr="D:\Desktop\ОМК\Фото\6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156176" y="1628800"/>
            <a:ext cx="2567157" cy="1728192"/>
          </a:xfrm>
          <a:prstGeom prst="rect">
            <a:avLst/>
          </a:prstGeom>
          <a:noFill/>
        </p:spPr>
      </p:pic>
      <p:pic>
        <p:nvPicPr>
          <p:cNvPr id="1026" name="Picture 2" descr="E:\ОМК\Фото\Hartmann.jpg"/>
          <p:cNvPicPr>
            <a:picLocks noChangeAspect="1" noChangeArrowheads="1"/>
          </p:cNvPicPr>
          <p:nvPr/>
        </p:nvPicPr>
        <p:blipFill>
          <a:blip r:embed="rId7" cstate="print"/>
          <a:srcRect t="2564" b="7692"/>
          <a:stretch>
            <a:fillRect/>
          </a:stretch>
        </p:blipFill>
        <p:spPr bwMode="auto">
          <a:xfrm>
            <a:off x="3707904" y="1340768"/>
            <a:ext cx="190257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томов материалов Международных школ-семинаров по лексикографии (1995-2013 гг.)</a:t>
            </a:r>
            <a:endParaRPr lang="ru-RU" b="1" dirty="0"/>
          </a:p>
        </p:txBody>
      </p:sp>
      <p:pic>
        <p:nvPicPr>
          <p:cNvPr id="8194" name="Picture 2" descr="D:\Desktop\ОМК\Сканы\Сканировать10012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042" y="3645024"/>
            <a:ext cx="1864568" cy="2592288"/>
          </a:xfrm>
          <a:prstGeom prst="rect">
            <a:avLst/>
          </a:prstGeom>
          <a:noFill/>
        </p:spPr>
      </p:pic>
      <p:pic>
        <p:nvPicPr>
          <p:cNvPr id="8195" name="Picture 3" descr="D:\Desktop\ОМК\Сканы\Сканировать10018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1900409" cy="2571107"/>
          </a:xfrm>
          <a:prstGeom prst="rect">
            <a:avLst/>
          </a:prstGeom>
          <a:noFill/>
        </p:spPr>
      </p:pic>
      <p:pic>
        <p:nvPicPr>
          <p:cNvPr id="8196" name="Picture 4" descr="D:\Desktop\ОМК\Сканы\Сканировать10019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08721"/>
            <a:ext cx="1763687" cy="2355464"/>
          </a:xfrm>
          <a:prstGeom prst="rect">
            <a:avLst/>
          </a:prstGeom>
          <a:noFill/>
        </p:spPr>
      </p:pic>
      <p:pic>
        <p:nvPicPr>
          <p:cNvPr id="8197" name="Picture 5" descr="D:\Desktop\ОМК\Сканы\Сканировать10017_page-0001.jpg"/>
          <p:cNvPicPr>
            <a:picLocks noChangeAspect="1" noChangeArrowheads="1"/>
          </p:cNvPicPr>
          <p:nvPr/>
        </p:nvPicPr>
        <p:blipFill>
          <a:blip r:embed="rId5" cstate="print"/>
          <a:srcRect b="2092"/>
          <a:stretch>
            <a:fillRect/>
          </a:stretch>
        </p:blipFill>
        <p:spPr bwMode="auto">
          <a:xfrm>
            <a:off x="467544" y="908720"/>
            <a:ext cx="1656184" cy="2376264"/>
          </a:xfrm>
          <a:prstGeom prst="rect">
            <a:avLst/>
          </a:prstGeom>
          <a:noFill/>
        </p:spPr>
      </p:pic>
      <p:pic>
        <p:nvPicPr>
          <p:cNvPr id="8198" name="Picture 6" descr="D:\Desktop\ОМК\Сканы\Сканировать10022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645024"/>
            <a:ext cx="1851214" cy="2592288"/>
          </a:xfrm>
          <a:prstGeom prst="rect">
            <a:avLst/>
          </a:prstGeom>
          <a:noFill/>
        </p:spPr>
      </p:pic>
      <p:pic>
        <p:nvPicPr>
          <p:cNvPr id="8199" name="Picture 7" descr="D:\Desktop\ОМК\Сканы\Сканировать10016_page-0001.jpg"/>
          <p:cNvPicPr>
            <a:picLocks noChangeAspect="1" noChangeArrowheads="1"/>
          </p:cNvPicPr>
          <p:nvPr/>
        </p:nvPicPr>
        <p:blipFill>
          <a:blip r:embed="rId7" cstate="print"/>
          <a:srcRect b="3532"/>
          <a:stretch>
            <a:fillRect/>
          </a:stretch>
        </p:blipFill>
        <p:spPr bwMode="auto">
          <a:xfrm>
            <a:off x="2627784" y="908720"/>
            <a:ext cx="1737028" cy="2376264"/>
          </a:xfrm>
          <a:prstGeom prst="rect">
            <a:avLst/>
          </a:prstGeom>
          <a:noFill/>
        </p:spPr>
      </p:pic>
      <p:pic>
        <p:nvPicPr>
          <p:cNvPr id="8200" name="Picture 8" descr="D:\Desktop\ОМК\Сканы\Сканировать10015_page-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674" y="908720"/>
            <a:ext cx="1701200" cy="2376264"/>
          </a:xfrm>
          <a:prstGeom prst="rect">
            <a:avLst/>
          </a:prstGeom>
          <a:noFill/>
        </p:spPr>
      </p:pic>
      <p:pic>
        <p:nvPicPr>
          <p:cNvPr id="8201" name="Picture 9" descr="D:\Desktop\ОМК\Сканы\Сканировать10020_page-0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645024"/>
            <a:ext cx="1800200" cy="256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331" y="260648"/>
            <a:ext cx="814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Авторские и коллективные монографии (</a:t>
            </a:r>
            <a:r>
              <a:rPr lang="en-US" b="1" dirty="0" smtClean="0"/>
              <a:t>&gt;30)</a:t>
            </a:r>
            <a:r>
              <a:rPr lang="ru-RU" b="1" dirty="0" smtClean="0"/>
              <a:t>, изданные в России и за рубежом</a:t>
            </a:r>
            <a:endParaRPr lang="ru-RU" b="1" dirty="0"/>
          </a:p>
        </p:txBody>
      </p:sp>
      <p:pic>
        <p:nvPicPr>
          <p:cNvPr id="6146" name="Picture 2" descr="D:\Desktop\ОМК\Сканы\Сканировать10002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33056"/>
            <a:ext cx="1956826" cy="2708920"/>
          </a:xfrm>
          <a:prstGeom prst="rect">
            <a:avLst/>
          </a:prstGeom>
          <a:noFill/>
        </p:spPr>
      </p:pic>
      <p:pic>
        <p:nvPicPr>
          <p:cNvPr id="6147" name="Picture 3" descr="D:\Desktop\ОМК\Сканы\Сканировать10003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1944216" cy="2712901"/>
          </a:xfrm>
          <a:prstGeom prst="rect">
            <a:avLst/>
          </a:prstGeom>
          <a:noFill/>
        </p:spPr>
      </p:pic>
      <p:pic>
        <p:nvPicPr>
          <p:cNvPr id="6148" name="Picture 4" descr="D:\Desktop\ОМК\Сканы\Сканировать10004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1654524" cy="2448272"/>
          </a:xfrm>
          <a:prstGeom prst="rect">
            <a:avLst/>
          </a:prstGeom>
          <a:noFill/>
        </p:spPr>
      </p:pic>
      <p:pic>
        <p:nvPicPr>
          <p:cNvPr id="6149" name="Picture 5" descr="D:\Desktop\ОМК\Сканы\Сканировать10005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80728"/>
            <a:ext cx="1800200" cy="2614649"/>
          </a:xfrm>
          <a:prstGeom prst="rect">
            <a:avLst/>
          </a:prstGeom>
          <a:noFill/>
        </p:spPr>
      </p:pic>
      <p:pic>
        <p:nvPicPr>
          <p:cNvPr id="6150" name="Picture 6" descr="D:\Desktop\ОМК\Сканы\Сканировать10006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08720"/>
            <a:ext cx="1823879" cy="2538933"/>
          </a:xfrm>
          <a:prstGeom prst="rect">
            <a:avLst/>
          </a:prstGeom>
          <a:noFill/>
        </p:spPr>
      </p:pic>
      <p:pic>
        <p:nvPicPr>
          <p:cNvPr id="6151" name="Picture 7" descr="D:\Desktop\ОМК\Сканы\Сканировать10011_page-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933056"/>
            <a:ext cx="1772685" cy="2636912"/>
          </a:xfrm>
          <a:prstGeom prst="rect">
            <a:avLst/>
          </a:prstGeom>
          <a:noFill/>
        </p:spPr>
      </p:pic>
      <p:pic>
        <p:nvPicPr>
          <p:cNvPr id="6152" name="Picture 8" descr="D:\Desktop\ОМК\Сканы\Сканировать10001_page-0001.jpg"/>
          <p:cNvPicPr>
            <a:picLocks noChangeAspect="1" noChangeArrowheads="1"/>
          </p:cNvPicPr>
          <p:nvPr/>
        </p:nvPicPr>
        <p:blipFill>
          <a:blip r:embed="rId8" cstate="print"/>
          <a:srcRect t="2491"/>
          <a:stretch>
            <a:fillRect/>
          </a:stretch>
        </p:blipFill>
        <p:spPr bwMode="auto">
          <a:xfrm>
            <a:off x="6948264" y="3933056"/>
            <a:ext cx="1944216" cy="26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435" y="188640"/>
            <a:ext cx="7610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2000 – 2017 гг., ИвГУ</a:t>
            </a:r>
          </a:p>
          <a:p>
            <a:pPr algn="ctr"/>
            <a:r>
              <a:rPr lang="ru-RU" b="1" dirty="0" smtClean="0"/>
              <a:t>Проректор по связям с общественностью и воспитательной работе</a:t>
            </a:r>
          </a:p>
          <a:p>
            <a:pPr algn="ctr"/>
            <a:r>
              <a:rPr lang="ru-RU" b="1" dirty="0" smtClean="0"/>
              <a:t>2017 – 2019 гг., ИвГУ </a:t>
            </a:r>
          </a:p>
          <a:p>
            <a:pPr algn="ctr"/>
            <a:r>
              <a:rPr lang="ru-RU" b="1" dirty="0" smtClean="0"/>
              <a:t>Советник ректора по связям с общественностью и воспитательной работе</a:t>
            </a:r>
            <a:endParaRPr lang="ru-RU" b="1" dirty="0"/>
          </a:p>
        </p:txBody>
      </p:sp>
      <p:pic>
        <p:nvPicPr>
          <p:cNvPr id="4098" name="Picture 2" descr="D:\Desktop\ОМК\Фото\Конгресс проректоров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7246" t="5188" r="3985" b="11797"/>
          <a:stretch>
            <a:fillRect/>
          </a:stretch>
        </p:blipFill>
        <p:spPr bwMode="auto">
          <a:xfrm>
            <a:off x="2915816" y="1484784"/>
            <a:ext cx="3384376" cy="221020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D:\Desktop\ОМК\Сканы\Конгресс проректоров сертифик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483" y="2060848"/>
            <a:ext cx="2220293" cy="324036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D:\Desktop\ОМК\Сканы\Благодарность Шарыпова.jpg"/>
          <p:cNvPicPr>
            <a:picLocks noChangeAspect="1" noChangeArrowheads="1"/>
          </p:cNvPicPr>
          <p:nvPr/>
        </p:nvPicPr>
        <p:blipFill>
          <a:blip r:embed="rId4" cstate="print"/>
          <a:srcRect l="3058" t="4294" r="2135" b="1250"/>
          <a:stretch>
            <a:fillRect/>
          </a:stretch>
        </p:blipFill>
        <p:spPr bwMode="auto">
          <a:xfrm>
            <a:off x="6588224" y="2204864"/>
            <a:ext cx="2232248" cy="316835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D:\Desktop\ОМК\Фото\со студент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3384376" cy="264358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507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ОЛЬГА МИХАЙЛОВНА КАРПОВА: вехи научного и профессионального пути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Worker</dc:creator>
  <cp:lastModifiedBy>Марина</cp:lastModifiedBy>
  <cp:revision>79</cp:revision>
  <dcterms:created xsi:type="dcterms:W3CDTF">2021-03-28T13:05:38Z</dcterms:created>
  <dcterms:modified xsi:type="dcterms:W3CDTF">2021-03-29T08:10:59Z</dcterms:modified>
</cp:coreProperties>
</file>